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
  </p:notesMasterIdLst>
  <p:handoutMasterIdLst>
    <p:handoutMasterId r:id="rId6"/>
  </p:handoutMasterIdLst>
  <p:sldIdLst>
    <p:sldId id="484" r:id="rId2"/>
    <p:sldId id="487" r:id="rId3"/>
    <p:sldId id="490" r:id="rId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87">
          <p15:clr>
            <a:srgbClr val="A4A3A4"/>
          </p15:clr>
        </p15:guide>
        <p15:guide id="4" orient="horz" pos="978">
          <p15:clr>
            <a:srgbClr val="A4A3A4"/>
          </p15:clr>
        </p15:guide>
        <p15:guide id="5" orient="horz" pos="495">
          <p15:clr>
            <a:srgbClr val="A4A3A4"/>
          </p15:clr>
        </p15:guide>
        <p15:guide id="6" pos="376">
          <p15:clr>
            <a:srgbClr val="A4A3A4"/>
          </p15:clr>
        </p15:guide>
        <p15:guide id="7" orient="horz" pos="2944">
          <p15:clr>
            <a:srgbClr val="A4A3A4"/>
          </p15:clr>
        </p15:guide>
        <p15:guide id="8" pos="5437">
          <p15:clr>
            <a:srgbClr val="A4A3A4"/>
          </p15:clr>
        </p15:guide>
        <p15:guide id="9" orient="horz" pos="804">
          <p15:clr>
            <a:srgbClr val="A4A3A4"/>
          </p15:clr>
        </p15:guide>
        <p15:guide id="10" orient="horz" pos="996">
          <p15:clr>
            <a:srgbClr val="A4A3A4"/>
          </p15:clr>
        </p15:guide>
        <p15:guide id="11" orient="horz" pos="2964">
          <p15:clr>
            <a:srgbClr val="A4A3A4"/>
          </p15:clr>
        </p15:guide>
        <p15:guide id="12" pos="5424">
          <p15:clr>
            <a:srgbClr val="A4A3A4"/>
          </p15:clr>
        </p15:guide>
        <p15:guide id="13" orient="horz" pos="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76747D"/>
    <a:srgbClr val="3D8E33"/>
    <a:srgbClr val="333333"/>
    <a:srgbClr val="EEFDE4"/>
    <a:srgbClr val="009933"/>
    <a:srgbClr val="999999"/>
    <a:srgbClr val="2CB14C"/>
    <a:srgbClr val="666666"/>
    <a:srgbClr val="21A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25" autoAdjust="0"/>
    <p:restoredTop sz="93696" autoAdjust="0"/>
  </p:normalViewPr>
  <p:slideViewPr>
    <p:cSldViewPr snapToGrid="0" snapToObjects="1">
      <p:cViewPr varScale="1">
        <p:scale>
          <a:sx n="123" d="100"/>
          <a:sy n="123" d="100"/>
        </p:scale>
        <p:origin x="342" y="96"/>
      </p:cViewPr>
      <p:guideLst>
        <p:guide orient="horz" pos="2160"/>
        <p:guide pos="2880"/>
        <p:guide orient="horz" pos="787"/>
        <p:guide orient="horz" pos="978"/>
        <p:guide orient="horz" pos="495"/>
        <p:guide pos="376"/>
        <p:guide orient="horz" pos="2944"/>
        <p:guide pos="5437"/>
        <p:guide orient="horz" pos="804"/>
        <p:guide orient="horz" pos="996"/>
        <p:guide orient="horz" pos="2964"/>
        <p:guide pos="5424"/>
        <p:guide orient="horz" pos="756"/>
      </p:guideLst>
    </p:cSldViewPr>
  </p:slideViewPr>
  <p:notesTextViewPr>
    <p:cViewPr>
      <p:scale>
        <a:sx n="1" d="1"/>
        <a:sy n="1" d="1"/>
      </p:scale>
      <p:origin x="0" y="0"/>
    </p:cViewPr>
  </p:notesTextViewPr>
  <p:sorterViewPr>
    <p:cViewPr varScale="1">
      <p:scale>
        <a:sx n="1" d="1"/>
        <a:sy n="1" d="1"/>
      </p:scale>
      <p:origin x="0" y="-5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17" tIns="45708" rIns="91417" bIns="45708"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5138"/>
          </a:xfrm>
          <a:prstGeom prst="rect">
            <a:avLst/>
          </a:prstGeom>
        </p:spPr>
        <p:txBody>
          <a:bodyPr vert="horz" lIns="91417" tIns="45708" rIns="91417" bIns="45708" rtlCol="0"/>
          <a:lstStyle>
            <a:lvl1pPr algn="r">
              <a:defRPr sz="1200"/>
            </a:lvl1pPr>
          </a:lstStyle>
          <a:p>
            <a:fld id="{3F858161-AC79-1849-B405-10CC9961474C}" type="datetimeFigureOut">
              <a:rPr lang="en-US" smtClean="0"/>
              <a:t>9/6/2016</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17" tIns="45708" rIns="91417"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17" tIns="45708" rIns="91417" bIns="45708" rtlCol="0" anchor="b"/>
          <a:lstStyle>
            <a:lvl1pPr algn="r">
              <a:defRPr sz="1200"/>
            </a:lvl1pPr>
          </a:lstStyle>
          <a:p>
            <a:fld id="{3DF962AE-CA02-CC4E-BE79-55C0B3902798}" type="slidenum">
              <a:rPr lang="en-US" smtClean="0"/>
              <a:t>‹#›</a:t>
            </a:fld>
            <a:endParaRPr lang="en-US" dirty="0"/>
          </a:p>
        </p:txBody>
      </p:sp>
    </p:spTree>
    <p:extLst>
      <p:ext uri="{BB962C8B-B14F-4D97-AF65-F5344CB8AC3E}">
        <p14:creationId xmlns:p14="http://schemas.microsoft.com/office/powerpoint/2010/main" val="164415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7" tIns="45708" rIns="91417" bIns="45708" rtlCol="0"/>
          <a:lstStyle>
            <a:lvl1pPr algn="l">
              <a:defRPr sz="1200"/>
            </a:lvl1pPr>
          </a:lstStyle>
          <a:p>
            <a:endParaRPr lang="en-US" dirty="0"/>
          </a:p>
        </p:txBody>
      </p:sp>
      <p:sp>
        <p:nvSpPr>
          <p:cNvPr id="3" name="Date Placeholder 2"/>
          <p:cNvSpPr>
            <a:spLocks noGrp="1"/>
          </p:cNvSpPr>
          <p:nvPr>
            <p:ph type="dt" idx="1"/>
          </p:nvPr>
        </p:nvSpPr>
        <p:spPr>
          <a:xfrm>
            <a:off x="3970340" y="2"/>
            <a:ext cx="3038475" cy="466725"/>
          </a:xfrm>
          <a:prstGeom prst="rect">
            <a:avLst/>
          </a:prstGeom>
        </p:spPr>
        <p:txBody>
          <a:bodyPr vert="horz" lIns="91417" tIns="45708" rIns="91417" bIns="45708" rtlCol="0"/>
          <a:lstStyle>
            <a:lvl1pPr algn="r">
              <a:defRPr sz="1200"/>
            </a:lvl1pPr>
          </a:lstStyle>
          <a:p>
            <a:fld id="{D0ADF3F5-3343-4542-A63C-83AA482CA66A}" type="datetimeFigureOut">
              <a:rPr lang="en-US" smtClean="0"/>
              <a:t>9/6/2016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7" tIns="45708" rIns="91417" bIns="45708"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17" tIns="45708" rIns="91417"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7" tIns="45708" rIns="91417"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7" tIns="45708" rIns="91417" bIns="45708" rtlCol="0" anchor="b"/>
          <a:lstStyle>
            <a:lvl1pPr algn="r">
              <a:defRPr sz="1200"/>
            </a:lvl1pPr>
          </a:lstStyle>
          <a:p>
            <a:fld id="{EC726D2D-1436-416A-8938-159CF27F7129}" type="slidenum">
              <a:rPr lang="en-US" smtClean="0"/>
              <a:t>‹#›</a:t>
            </a:fld>
            <a:endParaRPr lang="en-US" dirty="0"/>
          </a:p>
        </p:txBody>
      </p:sp>
    </p:spTree>
    <p:extLst>
      <p:ext uri="{BB962C8B-B14F-4D97-AF65-F5344CB8AC3E}">
        <p14:creationId xmlns:p14="http://schemas.microsoft.com/office/powerpoint/2010/main" val="3176234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1125538"/>
            <a:ext cx="5397500" cy="30368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26D2D-1436-416A-8938-159CF27F7129}" type="slidenum">
              <a:rPr lang="en-US" smtClean="0"/>
              <a:t>1</a:t>
            </a:fld>
            <a:endParaRPr lang="en-US" dirty="0"/>
          </a:p>
        </p:txBody>
      </p:sp>
    </p:spTree>
    <p:extLst>
      <p:ext uri="{BB962C8B-B14F-4D97-AF65-F5344CB8AC3E}">
        <p14:creationId xmlns:p14="http://schemas.microsoft.com/office/powerpoint/2010/main" val="3033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A42FB-E2A9-44A6-AB05-4CBF9400DA4F}" type="slidenum">
              <a:rPr lang="en-US" smtClean="0"/>
              <a:t>2</a:t>
            </a:fld>
            <a:endParaRPr lang="en-US" dirty="0"/>
          </a:p>
        </p:txBody>
      </p:sp>
    </p:spTree>
    <p:extLst>
      <p:ext uri="{BB962C8B-B14F-4D97-AF65-F5344CB8AC3E}">
        <p14:creationId xmlns:p14="http://schemas.microsoft.com/office/powerpoint/2010/main" val="19783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C726D2D-1436-416A-8938-159CF27F7129}" type="slidenum">
              <a:rPr lang="en-US" smtClean="0"/>
              <a:t>3</a:t>
            </a:fld>
            <a:endParaRPr lang="en-US" dirty="0"/>
          </a:p>
        </p:txBody>
      </p:sp>
    </p:spTree>
    <p:extLst>
      <p:ext uri="{BB962C8B-B14F-4D97-AF65-F5344CB8AC3E}">
        <p14:creationId xmlns:p14="http://schemas.microsoft.com/office/powerpoint/2010/main" val="88959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pPr/>
              <a:t>‹#›</a:t>
            </a:fld>
            <a:endParaRPr lang="en-US" dirty="0"/>
          </a:p>
        </p:txBody>
      </p:sp>
    </p:spTree>
    <p:extLst>
      <p:ext uri="{BB962C8B-B14F-4D97-AF65-F5344CB8AC3E}">
        <p14:creationId xmlns:p14="http://schemas.microsoft.com/office/powerpoint/2010/main" val="7240436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5"/>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178264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F09FDD9E-A9A3-470F-9029-4F4CD2664C86}" type="datetimeFigureOut">
              <a:rPr lang="en-US" smtClean="0"/>
              <a:t>9/6/2016</a:t>
            </a:fld>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lvl1pPr algn="ctr">
              <a:defRPr sz="600"/>
            </a:lvl1pPr>
          </a:lstStyle>
          <a:p>
            <a:r>
              <a:rPr lang="en-US" dirty="0"/>
              <a:t>© Copyright 2014 Energous Corporation.  Energous, the Energous Logo, WATTUP, and other designated brands included herein are trademarks of Energous in the United States and other countries. All other trademarks are the property of their respective owners.</a:t>
            </a:r>
          </a:p>
          <a:p>
            <a:endParaRPr lang="en-US" sz="500" dirty="0"/>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lvl1pPr>
              <a:defRPr>
                <a:solidFill>
                  <a:schemeClr val="bg1"/>
                </a:solidFill>
                <a:latin typeface="Roboto Condensed" panose="02000000000000000000" pitchFamily="2" charset="0"/>
                <a:ea typeface="Roboto Condensed" panose="02000000000000000000" pitchFamily="2" charset="0"/>
              </a:defRPr>
            </a:lvl1pPr>
          </a:lstStyle>
          <a:p>
            <a:fld id="{9061F748-FC25-4098-A82B-783387FEC6C5}" type="slidenum">
              <a:rPr lang="en-US" smtClean="0"/>
              <a:pPr/>
              <a:t>‹#›</a:t>
            </a:fld>
            <a:endParaRPr lang="en-US" dirty="0"/>
          </a:p>
        </p:txBody>
      </p:sp>
    </p:spTree>
    <p:extLst>
      <p:ext uri="{BB962C8B-B14F-4D97-AF65-F5344CB8AC3E}">
        <p14:creationId xmlns:p14="http://schemas.microsoft.com/office/powerpoint/2010/main" val="328422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14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4"/>
            <a:ext cx="2057400" cy="273844"/>
          </a:xfrm>
          <a:prstGeom prst="rect">
            <a:avLst/>
          </a:prstGeom>
        </p:spPr>
        <p:txBody>
          <a:bodyPr/>
          <a:lstStyle/>
          <a:p>
            <a:endParaRPr lang="en-US" dirty="0"/>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156008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145734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40957"/>
            <a:ext cx="20574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394557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119098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endParaRPr lang="en-US" dirty="0"/>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299757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9061F748-FC25-4098-A82B-783387FEC6C5}" type="slidenum">
              <a:rPr lang="en-US" smtClean="0"/>
              <a:t>‹#›</a:t>
            </a:fld>
            <a:endParaRPr lang="en-US" dirty="0"/>
          </a:p>
        </p:txBody>
      </p:sp>
    </p:spTree>
    <p:extLst>
      <p:ext uri="{BB962C8B-B14F-4D97-AF65-F5344CB8AC3E}">
        <p14:creationId xmlns:p14="http://schemas.microsoft.com/office/powerpoint/2010/main" val="350622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8287931" y="4742261"/>
            <a:ext cx="610779" cy="186552"/>
          </a:xfrm>
          <a:prstGeom prst="rect">
            <a:avLst/>
          </a:prstGeom>
        </p:spPr>
        <p:txBody>
          <a:bodyPr/>
          <a:ls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a:lstStyle>
          <a:p>
            <a:pPr algn="r" fontAlgn="auto">
              <a:spcBef>
                <a:spcPts val="0"/>
              </a:spcBef>
              <a:spcAft>
                <a:spcPts val="0"/>
              </a:spcAft>
              <a:defRPr/>
            </a:pPr>
            <a:fld id="{EBDD2741-AF2A-EC4C-82C7-29D33EAC95E6}" type="slidenum">
              <a:rPr lang="en-US" sz="800" smtClean="0">
                <a:solidFill>
                  <a:srgbClr val="3D8E33"/>
                </a:solidFill>
                <a:latin typeface="HelveticaNeueLT Std"/>
                <a:cs typeface="HelveticaNeueLT Std"/>
              </a:rPr>
              <a:pPr algn="r" fontAlgn="auto">
                <a:spcBef>
                  <a:spcPts val="0"/>
                </a:spcBef>
                <a:spcAft>
                  <a:spcPts val="0"/>
                </a:spcAft>
                <a:defRPr/>
              </a:pPr>
              <a:t>‹#›</a:t>
            </a:fld>
            <a:endParaRPr lang="en-US" sz="800" dirty="0">
              <a:solidFill>
                <a:srgbClr val="3D8E33"/>
              </a:solidFill>
              <a:latin typeface="HelveticaNeueLT Std"/>
              <a:cs typeface="HelveticaNeueLT Std"/>
            </a:endParaRPr>
          </a:p>
        </p:txBody>
      </p:sp>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32851" y="4778161"/>
            <a:ext cx="678545" cy="177714"/>
          </a:xfrm>
          <a:prstGeom prst="rect">
            <a:avLst/>
          </a:prstGeom>
        </p:spPr>
      </p:pic>
    </p:spTree>
    <p:extLst>
      <p:ext uri="{BB962C8B-B14F-4D97-AF65-F5344CB8AC3E}">
        <p14:creationId xmlns:p14="http://schemas.microsoft.com/office/powerpoint/2010/main" val="15053945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3" t="485" r="103" b="20067"/>
          <a:stretch/>
        </p:blipFill>
        <p:spPr>
          <a:xfrm>
            <a:off x="-3869" y="21266"/>
            <a:ext cx="9157296" cy="4819135"/>
          </a:xfrm>
          <a:prstGeom prst="rect">
            <a:avLst/>
          </a:prstGeom>
        </p:spPr>
      </p:pic>
      <p:sp>
        <p:nvSpPr>
          <p:cNvPr id="13" name="Rectangle 12"/>
          <p:cNvSpPr/>
          <p:nvPr/>
        </p:nvSpPr>
        <p:spPr>
          <a:xfrm>
            <a:off x="0" y="-19049"/>
            <a:ext cx="9153144"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918" y="23586"/>
            <a:ext cx="1506682" cy="394608"/>
          </a:xfrm>
          <a:prstGeom prst="rect">
            <a:avLst/>
          </a:prstGeom>
        </p:spPr>
      </p:pic>
      <p:sp>
        <p:nvSpPr>
          <p:cNvPr id="11" name="TextBox 10"/>
          <p:cNvSpPr txBox="1"/>
          <p:nvPr/>
        </p:nvSpPr>
        <p:spPr>
          <a:xfrm>
            <a:off x="7239000" y="63530"/>
            <a:ext cx="1726140" cy="307777"/>
          </a:xfrm>
          <a:prstGeom prst="rect">
            <a:avLst/>
          </a:prstGeom>
          <a:noFill/>
        </p:spPr>
        <p:txBody>
          <a:bodyPr wrap="square" rtlCol="0">
            <a:spAutoFit/>
          </a:bodyPr>
          <a:lstStyle/>
          <a:p>
            <a:pPr algn="r"/>
            <a:r>
              <a:rPr lang="en-US" sz="1400" b="1" dirty="0">
                <a:solidFill>
                  <a:srgbClr val="3D8E33"/>
                </a:solidFill>
                <a:latin typeface="Arial" charset="0"/>
                <a:ea typeface="Arial" charset="0"/>
                <a:cs typeface="Arial" charset="0"/>
              </a:rPr>
              <a:t>August </a:t>
            </a:r>
            <a:r>
              <a:rPr lang="en-US" sz="1400" dirty="0">
                <a:solidFill>
                  <a:srgbClr val="3D8E33"/>
                </a:solidFill>
                <a:latin typeface="Arial" charset="0"/>
                <a:ea typeface="Arial" charset="0"/>
                <a:cs typeface="Arial" charset="0"/>
              </a:rPr>
              <a:t>2016</a:t>
            </a:r>
          </a:p>
        </p:txBody>
      </p:sp>
      <p:sp>
        <p:nvSpPr>
          <p:cNvPr id="2" name="Rectangle 1"/>
          <p:cNvSpPr/>
          <p:nvPr/>
        </p:nvSpPr>
        <p:spPr>
          <a:xfrm>
            <a:off x="0" y="4567351"/>
            <a:ext cx="9144000" cy="590550"/>
          </a:xfrm>
          <a:prstGeom prst="rect">
            <a:avLst/>
          </a:prstGeom>
          <a:solidFill>
            <a:srgbClr val="3D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4484521"/>
            <a:ext cx="9144000" cy="88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82981" y="4649500"/>
            <a:ext cx="3378040" cy="400110"/>
          </a:xfrm>
          <a:prstGeom prst="rect">
            <a:avLst/>
          </a:prstGeom>
          <a:noFill/>
        </p:spPr>
        <p:txBody>
          <a:bodyPr wrap="none" rtlCol="0">
            <a:spAutoFit/>
          </a:bodyPr>
          <a:lstStyle/>
          <a:p>
            <a:pPr algn="ctr"/>
            <a:r>
              <a:rPr lang="en-US" sz="2000" b="1" dirty="0">
                <a:solidFill>
                  <a:schemeClr val="bg1"/>
                </a:solidFill>
                <a:latin typeface="Arial" charset="0"/>
                <a:cs typeface="Arial" charset="0"/>
              </a:rPr>
              <a:t>UNLEASH YOUR POWER</a:t>
            </a:r>
            <a:r>
              <a:rPr lang="en-US" sz="1600" b="1" baseline="43000" dirty="0">
                <a:solidFill>
                  <a:schemeClr val="bg1"/>
                </a:solidFill>
                <a:latin typeface="Arial" charset="0"/>
                <a:cs typeface="Arial" charset="0"/>
              </a:rPr>
              <a:t>®</a:t>
            </a:r>
            <a:endParaRPr lang="en-US" b="1" baseline="43000" dirty="0">
              <a:solidFill>
                <a:schemeClr val="bg1"/>
              </a:solidFill>
              <a:latin typeface="Arial" charset="0"/>
              <a:cs typeface="Arial" charset="0"/>
            </a:endParaRPr>
          </a:p>
        </p:txBody>
      </p:sp>
    </p:spTree>
    <p:extLst>
      <p:ext uri="{BB962C8B-B14F-4D97-AF65-F5344CB8AC3E}">
        <p14:creationId xmlns:p14="http://schemas.microsoft.com/office/powerpoint/2010/main" val="94680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236" y="1116251"/>
            <a:ext cx="2169015" cy="3748922"/>
          </a:xfrm>
          <a:prstGeom prst="rect">
            <a:avLst/>
          </a:prstGeom>
          <a:solidFill>
            <a:srgbClr val="3D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8E33"/>
              </a:solidFill>
            </a:endParaRPr>
          </a:p>
        </p:txBody>
      </p:sp>
      <p:sp>
        <p:nvSpPr>
          <p:cNvPr id="17" name="TextBox 16"/>
          <p:cNvSpPr txBox="1"/>
          <p:nvPr/>
        </p:nvSpPr>
        <p:spPr>
          <a:xfrm>
            <a:off x="503655" y="350907"/>
            <a:ext cx="3432991" cy="400110"/>
          </a:xfrm>
          <a:prstGeom prst="rect">
            <a:avLst/>
          </a:prstGeom>
          <a:noFill/>
        </p:spPr>
        <p:txBody>
          <a:bodyPr wrap="none" rtlCol="0">
            <a:spAutoFit/>
          </a:bodyPr>
          <a:lstStyle/>
          <a:p>
            <a:r>
              <a:rPr lang="en-US" sz="2000" b="1" dirty="0">
                <a:solidFill>
                  <a:srgbClr val="3D8E33"/>
                </a:solidFill>
                <a:latin typeface="Arial" charset="0"/>
                <a:cs typeface="Arial" charset="0"/>
              </a:rPr>
              <a:t>ENERGOUS AT A GLANCE</a:t>
            </a:r>
          </a:p>
        </p:txBody>
      </p:sp>
      <p:cxnSp>
        <p:nvCxnSpPr>
          <p:cNvPr id="18" name="Straight Connector 17"/>
          <p:cNvCxnSpPr/>
          <p:nvPr/>
        </p:nvCxnSpPr>
        <p:spPr>
          <a:xfrm>
            <a:off x="599237" y="357182"/>
            <a:ext cx="8020479" cy="0"/>
          </a:xfrm>
          <a:prstGeom prst="line">
            <a:avLst/>
          </a:prstGeom>
          <a:ln w="28575" cmpd="sng">
            <a:solidFill>
              <a:srgbClr val="3D8E33"/>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03655" y="693334"/>
            <a:ext cx="1667701" cy="276999"/>
          </a:xfrm>
          <a:prstGeom prst="rect">
            <a:avLst/>
          </a:prstGeom>
        </p:spPr>
        <p:txBody>
          <a:bodyPr wrap="none">
            <a:spAutoFit/>
          </a:bodyPr>
          <a:lstStyle/>
          <a:p>
            <a:r>
              <a:rPr lang="en-US" sz="1200" b="1" dirty="0">
                <a:solidFill>
                  <a:schemeClr val="tx1">
                    <a:lumMod val="65000"/>
                    <a:lumOff val="35000"/>
                  </a:schemeClr>
                </a:solidFill>
                <a:latin typeface="Arial" charset="0"/>
              </a:rPr>
              <a:t>Unleash Your Power</a:t>
            </a:r>
            <a:endParaRPr lang="en-US" sz="1200" b="1" dirty="0">
              <a:solidFill>
                <a:schemeClr val="tx1">
                  <a:lumMod val="65000"/>
                  <a:lumOff val="35000"/>
                </a:schemeClr>
              </a:solidFill>
            </a:endParaRPr>
          </a:p>
        </p:txBody>
      </p:sp>
      <p:sp>
        <p:nvSpPr>
          <p:cNvPr id="10" name="Rectangle 9"/>
          <p:cNvSpPr/>
          <p:nvPr/>
        </p:nvSpPr>
        <p:spPr>
          <a:xfrm>
            <a:off x="743740" y="2212713"/>
            <a:ext cx="1910219" cy="2436564"/>
          </a:xfrm>
          <a:prstGeom prst="rect">
            <a:avLst/>
          </a:prstGeom>
        </p:spPr>
        <p:txBody>
          <a:bodyPr wrap="square" lIns="0" tIns="0" rIns="0" bIns="0">
            <a:spAutoFit/>
          </a:bodyPr>
          <a:lstStyle/>
          <a:p>
            <a:pPr>
              <a:spcAft>
                <a:spcPts val="300"/>
              </a:spcAft>
              <a:buClr>
                <a:schemeClr val="bg1"/>
              </a:buClr>
              <a:buSzPct val="75000"/>
            </a:pPr>
            <a:r>
              <a:rPr lang="en-US" sz="1000" b="1" dirty="0">
                <a:solidFill>
                  <a:schemeClr val="bg1"/>
                </a:solidFill>
                <a:latin typeface="Arial" charset="0"/>
                <a:ea typeface="Roboto Condensed" panose="02000000000000000000" pitchFamily="2" charset="0"/>
                <a:cs typeface="Arial" charset="0"/>
              </a:rPr>
              <a:t>RF-Based Wireless Charging:</a:t>
            </a:r>
          </a:p>
          <a:p>
            <a:pPr marL="182880" lvl="1" indent="-91440">
              <a:spcAft>
                <a:spcPts val="1000"/>
              </a:spcAft>
              <a:buClr>
                <a:schemeClr val="bg1"/>
              </a:buClr>
              <a:buSzPct val="75000"/>
              <a:buFont typeface="Arial" charset="0"/>
              <a:buChar char="•"/>
            </a:pPr>
            <a:r>
              <a:rPr lang="en-US" sz="1000" dirty="0">
                <a:solidFill>
                  <a:schemeClr val="bg1"/>
                </a:solidFill>
                <a:latin typeface="Arial" charset="0"/>
                <a:ea typeface="Roboto Condensed" panose="02000000000000000000" pitchFamily="2" charset="0"/>
                <a:cs typeface="Arial" charset="0"/>
              </a:rPr>
              <a:t>Silicon, Antenna and Software </a:t>
            </a:r>
          </a:p>
          <a:p>
            <a:pPr marL="0" lvl="1">
              <a:spcAft>
                <a:spcPts val="1000"/>
              </a:spcAft>
              <a:buClr>
                <a:schemeClr val="bg1"/>
              </a:buClr>
              <a:buSzPct val="75000"/>
            </a:pPr>
            <a:r>
              <a:rPr lang="en-US" sz="1000" b="1" dirty="0">
                <a:solidFill>
                  <a:schemeClr val="bg1"/>
                </a:solidFill>
                <a:latin typeface="Arial" charset="0"/>
                <a:ea typeface="Roboto Condensed" panose="02000000000000000000" pitchFamily="2" charset="0"/>
                <a:cs typeface="Arial" charset="0"/>
              </a:rPr>
              <a:t>Tier-1 OEM &amp; Leading Partner Engagements Underway</a:t>
            </a:r>
          </a:p>
          <a:p>
            <a:pPr marL="0" lvl="1">
              <a:spcAft>
                <a:spcPts val="1000"/>
              </a:spcAft>
              <a:buClr>
                <a:schemeClr val="bg1"/>
              </a:buClr>
              <a:buSzPct val="75000"/>
            </a:pPr>
            <a:r>
              <a:rPr lang="en-US" sz="1000" b="1" dirty="0">
                <a:solidFill>
                  <a:schemeClr val="bg1"/>
                </a:solidFill>
                <a:latin typeface="Arial" charset="0"/>
                <a:ea typeface="Roboto Condensed" panose="02000000000000000000" pitchFamily="2" charset="0"/>
                <a:cs typeface="Arial" charset="0"/>
              </a:rPr>
              <a:t>250+ pending U.S. Patents and Provisional Patent Applications</a:t>
            </a:r>
          </a:p>
          <a:p>
            <a:pPr>
              <a:spcAft>
                <a:spcPts val="300"/>
              </a:spcAft>
              <a:buClr>
                <a:schemeClr val="bg1"/>
              </a:buClr>
              <a:buSzPct val="75000"/>
            </a:pPr>
            <a:r>
              <a:rPr lang="en-US" sz="1000" b="1" dirty="0">
                <a:solidFill>
                  <a:schemeClr val="bg1"/>
                </a:solidFill>
                <a:latin typeface="Arial" charset="0"/>
                <a:ea typeface="Roboto Condensed" panose="02000000000000000000" pitchFamily="2" charset="0"/>
                <a:cs typeface="Arial" charset="0"/>
              </a:rPr>
              <a:t>Expansive Technology and </a:t>
            </a:r>
            <a:br>
              <a:rPr lang="en-US" sz="1000" b="1" dirty="0">
                <a:solidFill>
                  <a:schemeClr val="bg1"/>
                </a:solidFill>
                <a:latin typeface="Arial" charset="0"/>
                <a:ea typeface="Roboto Condensed" panose="02000000000000000000" pitchFamily="2" charset="0"/>
                <a:cs typeface="Arial" charset="0"/>
              </a:rPr>
            </a:br>
            <a:r>
              <a:rPr lang="en-US" sz="1000" b="1" dirty="0">
                <a:solidFill>
                  <a:schemeClr val="bg1"/>
                </a:solidFill>
                <a:latin typeface="Arial" charset="0"/>
                <a:ea typeface="Roboto Condensed" panose="02000000000000000000" pitchFamily="2" charset="0"/>
                <a:cs typeface="Arial" charset="0"/>
              </a:rPr>
              <a:t>Chip Design Experience</a:t>
            </a:r>
          </a:p>
          <a:p>
            <a:pPr marL="182880" indent="-91440">
              <a:spcAft>
                <a:spcPts val="1000"/>
              </a:spcAft>
              <a:buClr>
                <a:schemeClr val="bg1"/>
              </a:buClr>
              <a:buSzPct val="75000"/>
              <a:buFont typeface="Arial" charset="0"/>
              <a:buChar char="•"/>
            </a:pPr>
            <a:r>
              <a:rPr lang="en-US" sz="1000" dirty="0">
                <a:solidFill>
                  <a:schemeClr val="bg1"/>
                </a:solidFill>
                <a:latin typeface="Arial" charset="0"/>
                <a:ea typeface="Roboto Condensed" panose="02000000000000000000" pitchFamily="2" charset="0"/>
                <a:cs typeface="Arial" charset="0"/>
              </a:rPr>
              <a:t>Team: 80% Engineering – </a:t>
            </a:r>
            <a:br>
              <a:rPr lang="en-US" sz="1000" dirty="0">
                <a:solidFill>
                  <a:schemeClr val="bg1"/>
                </a:solidFill>
                <a:latin typeface="Arial" charset="0"/>
                <a:ea typeface="Roboto Condensed" panose="02000000000000000000" pitchFamily="2" charset="0"/>
                <a:cs typeface="Arial" charset="0"/>
              </a:rPr>
            </a:br>
            <a:r>
              <a:rPr lang="en-US" sz="1000" dirty="0">
                <a:solidFill>
                  <a:schemeClr val="bg1"/>
                </a:solidFill>
                <a:latin typeface="Arial" charset="0"/>
                <a:ea typeface="Roboto Condensed" panose="02000000000000000000" pitchFamily="2" charset="0"/>
                <a:cs typeface="Arial" charset="0"/>
              </a:rPr>
              <a:t>75% Advanced Degrees</a:t>
            </a:r>
          </a:p>
          <a:p>
            <a:pPr marL="0" lvl="1">
              <a:spcAft>
                <a:spcPts val="1000"/>
              </a:spcAft>
              <a:buClr>
                <a:schemeClr val="bg1"/>
              </a:buClr>
              <a:buSzPct val="75000"/>
            </a:pPr>
            <a:r>
              <a:rPr lang="en-US" sz="1000" b="1" dirty="0">
                <a:solidFill>
                  <a:schemeClr val="bg1"/>
                </a:solidFill>
                <a:latin typeface="Arial" charset="0"/>
                <a:ea typeface="Roboto Condensed" panose="02000000000000000000" pitchFamily="2" charset="0"/>
                <a:cs typeface="Arial" charset="0"/>
              </a:rPr>
              <a:t>IPO in March 2014 on NASDAQ</a:t>
            </a:r>
            <a:br>
              <a:rPr lang="en-US" sz="1000" dirty="0">
                <a:solidFill>
                  <a:schemeClr val="bg1"/>
                </a:solidFill>
                <a:latin typeface="Arial" charset="0"/>
                <a:ea typeface="Roboto Condensed" panose="02000000000000000000" pitchFamily="2" charset="0"/>
                <a:cs typeface="Arial" charset="0"/>
              </a:rPr>
            </a:br>
            <a:r>
              <a:rPr lang="en-US" sz="1000" dirty="0">
                <a:solidFill>
                  <a:schemeClr val="bg1"/>
                </a:solidFill>
                <a:latin typeface="Arial" charset="0"/>
                <a:ea typeface="Roboto Condensed" panose="02000000000000000000" pitchFamily="2" charset="0"/>
                <a:cs typeface="Arial" charset="0"/>
              </a:rPr>
              <a:t>(Stock Symbol: WATT)</a:t>
            </a:r>
          </a:p>
        </p:txBody>
      </p:sp>
      <p:sp>
        <p:nvSpPr>
          <p:cNvPr id="19" name="Rectangle 18"/>
          <p:cNvSpPr/>
          <p:nvPr/>
        </p:nvSpPr>
        <p:spPr>
          <a:xfrm>
            <a:off x="5569007" y="1788576"/>
            <a:ext cx="2281141" cy="461665"/>
          </a:xfrm>
          <a:prstGeom prst="rect">
            <a:avLst/>
          </a:prstGeom>
        </p:spPr>
        <p:txBody>
          <a:bodyPr wrap="square" lIns="0" tIns="0" rIns="0" bIns="0">
            <a:spAutoFit/>
          </a:bodyPr>
          <a:lstStyle/>
          <a:p>
            <a:pPr>
              <a:buClr>
                <a:srgbClr val="21A83A"/>
              </a:buClr>
              <a:buSzPct val="75000"/>
            </a:pPr>
            <a:r>
              <a:rPr lang="en-US" sz="1000" b="1" dirty="0">
                <a:solidFill>
                  <a:srgbClr val="434343"/>
                </a:solidFill>
                <a:latin typeface="Arial" charset="0"/>
                <a:ea typeface="Roboto Condensed" panose="02000000000000000000" pitchFamily="2" charset="0"/>
                <a:cs typeface="Arial" charset="0"/>
              </a:rPr>
              <a:t>CORPORATE HEADQUARTERS</a:t>
            </a:r>
          </a:p>
          <a:p>
            <a:pPr>
              <a:buClr>
                <a:srgbClr val="21A83A"/>
              </a:buClr>
              <a:buSzPct val="75000"/>
            </a:pPr>
            <a:r>
              <a:rPr lang="en-US" sz="1000" dirty="0">
                <a:solidFill>
                  <a:srgbClr val="434343"/>
                </a:solidFill>
                <a:latin typeface="Arial" charset="0"/>
                <a:ea typeface="Roboto Condensed" panose="02000000000000000000" pitchFamily="2" charset="0"/>
                <a:cs typeface="Arial" charset="0"/>
              </a:rPr>
              <a:t>3590 N 1</a:t>
            </a:r>
            <a:r>
              <a:rPr lang="en-US" sz="1000" baseline="30000" dirty="0">
                <a:solidFill>
                  <a:srgbClr val="434343"/>
                </a:solidFill>
                <a:latin typeface="Arial" charset="0"/>
                <a:ea typeface="Roboto Condensed" panose="02000000000000000000" pitchFamily="2" charset="0"/>
                <a:cs typeface="Arial" charset="0"/>
              </a:rPr>
              <a:t>st</a:t>
            </a:r>
            <a:r>
              <a:rPr lang="en-US" sz="1000" dirty="0">
                <a:solidFill>
                  <a:srgbClr val="434343"/>
                </a:solidFill>
                <a:latin typeface="Arial" charset="0"/>
                <a:ea typeface="Roboto Condensed" panose="02000000000000000000" pitchFamily="2" charset="0"/>
                <a:cs typeface="Arial" charset="0"/>
              </a:rPr>
              <a:t> Street, Suite 210</a:t>
            </a:r>
          </a:p>
          <a:p>
            <a:pPr>
              <a:buClr>
                <a:srgbClr val="21A83A"/>
              </a:buClr>
              <a:buSzPct val="75000"/>
            </a:pPr>
            <a:r>
              <a:rPr lang="en-US" sz="1000" dirty="0">
                <a:solidFill>
                  <a:srgbClr val="434343"/>
                </a:solidFill>
                <a:latin typeface="Arial" charset="0"/>
                <a:ea typeface="Roboto Condensed" panose="02000000000000000000" pitchFamily="2" charset="0"/>
                <a:cs typeface="Arial" charset="0"/>
              </a:rPr>
              <a:t>San Jose, CA 95134</a:t>
            </a:r>
          </a:p>
        </p:txBody>
      </p:sp>
      <p:grpSp>
        <p:nvGrpSpPr>
          <p:cNvPr id="4" name="Group 3"/>
          <p:cNvGrpSpPr/>
          <p:nvPr/>
        </p:nvGrpSpPr>
        <p:grpSpPr>
          <a:xfrm>
            <a:off x="2886594" y="1116251"/>
            <a:ext cx="2608665" cy="1761141"/>
            <a:chOff x="870898" y="2190914"/>
            <a:chExt cx="2867286" cy="193573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98" y="2190914"/>
              <a:ext cx="2867286" cy="1895404"/>
            </a:xfrm>
            <a:prstGeom prst="rect">
              <a:avLst/>
            </a:prstGeom>
          </p:spPr>
        </p:pic>
        <p:cxnSp>
          <p:nvCxnSpPr>
            <p:cNvPr id="14" name="Straight Connector 13"/>
            <p:cNvCxnSpPr/>
            <p:nvPr/>
          </p:nvCxnSpPr>
          <p:spPr>
            <a:xfrm flipV="1">
              <a:off x="870898" y="4120729"/>
              <a:ext cx="2867286" cy="5924"/>
            </a:xfrm>
            <a:prstGeom prst="line">
              <a:avLst/>
            </a:prstGeom>
            <a:ln w="88900" cmpd="sng">
              <a:solidFill>
                <a:srgbClr val="3D8E33"/>
              </a:solidFill>
            </a:ln>
          </p:spPr>
          <p:style>
            <a:lnRef idx="2">
              <a:schemeClr val="accent1"/>
            </a:lnRef>
            <a:fillRef idx="0">
              <a:schemeClr val="accent1"/>
            </a:fillRef>
            <a:effectRef idx="1">
              <a:schemeClr val="accent1"/>
            </a:effectRef>
            <a:fontRef idx="minor">
              <a:schemeClr val="tx1"/>
            </a:fontRef>
          </p:style>
        </p:cxnSp>
      </p:grpSp>
      <p:sp>
        <p:nvSpPr>
          <p:cNvPr id="25" name="Rectangle 24"/>
          <p:cNvSpPr/>
          <p:nvPr/>
        </p:nvSpPr>
        <p:spPr>
          <a:xfrm>
            <a:off x="5569007" y="3681634"/>
            <a:ext cx="2497803" cy="461665"/>
          </a:xfrm>
          <a:prstGeom prst="rect">
            <a:avLst/>
          </a:prstGeom>
        </p:spPr>
        <p:txBody>
          <a:bodyPr wrap="square" lIns="0" tIns="0" rIns="0" bIns="0">
            <a:spAutoFit/>
          </a:bodyPr>
          <a:lstStyle/>
          <a:p>
            <a:pPr>
              <a:buClr>
                <a:srgbClr val="21A83A"/>
              </a:buClr>
              <a:buSzPct val="75000"/>
            </a:pPr>
            <a:r>
              <a:rPr lang="en-US" sz="1000" b="1" dirty="0">
                <a:solidFill>
                  <a:srgbClr val="434343"/>
                </a:solidFill>
                <a:latin typeface="Arial" charset="0"/>
                <a:ea typeface="Roboto Condensed" panose="02000000000000000000" pitchFamily="2" charset="0"/>
                <a:cs typeface="Arial" charset="0"/>
              </a:rPr>
              <a:t>SOUTHERN CALIFORNIA OFFICE</a:t>
            </a:r>
          </a:p>
          <a:p>
            <a:pPr>
              <a:buClr>
                <a:srgbClr val="21A83A"/>
              </a:buClr>
              <a:buSzPct val="75000"/>
            </a:pPr>
            <a:r>
              <a:rPr lang="en-US" sz="1000" dirty="0">
                <a:solidFill>
                  <a:srgbClr val="434343"/>
                </a:solidFill>
                <a:latin typeface="Arial" charset="0"/>
                <a:ea typeface="Roboto Condensed" panose="02000000000000000000" pitchFamily="2" charset="0"/>
                <a:cs typeface="Arial" charset="0"/>
              </a:rPr>
              <a:t>3200 Park Center Drive, Suite 380</a:t>
            </a:r>
          </a:p>
          <a:p>
            <a:pPr>
              <a:buClr>
                <a:srgbClr val="21A83A"/>
              </a:buClr>
              <a:buSzPct val="75000"/>
            </a:pPr>
            <a:r>
              <a:rPr lang="en-US" sz="1000" dirty="0">
                <a:solidFill>
                  <a:srgbClr val="434343"/>
                </a:solidFill>
                <a:latin typeface="Arial" charset="0"/>
                <a:ea typeface="Roboto Condensed" panose="02000000000000000000" pitchFamily="2" charset="0"/>
                <a:cs typeface="Arial" charset="0"/>
              </a:rPr>
              <a:t>Costa Mesa, CA 92626</a:t>
            </a:r>
          </a:p>
        </p:txBody>
      </p:sp>
      <p:grpSp>
        <p:nvGrpSpPr>
          <p:cNvPr id="5" name="Group 4"/>
          <p:cNvGrpSpPr/>
          <p:nvPr/>
        </p:nvGrpSpPr>
        <p:grpSpPr>
          <a:xfrm>
            <a:off x="2880330" y="3046118"/>
            <a:ext cx="2608665" cy="1778229"/>
            <a:chOff x="5396600" y="2217314"/>
            <a:chExt cx="2867286" cy="1954521"/>
          </a:xfrm>
        </p:grpSpPr>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t="1" b="-1028"/>
            <a:stretch/>
          </p:blipFill>
          <p:spPr>
            <a:xfrm>
              <a:off x="5402387" y="2217314"/>
              <a:ext cx="2861499" cy="1923292"/>
            </a:xfrm>
            <a:prstGeom prst="rect">
              <a:avLst/>
            </a:prstGeom>
          </p:spPr>
        </p:pic>
        <p:cxnSp>
          <p:nvCxnSpPr>
            <p:cNvPr id="20" name="Straight Connector 19"/>
            <p:cNvCxnSpPr/>
            <p:nvPr/>
          </p:nvCxnSpPr>
          <p:spPr>
            <a:xfrm flipV="1">
              <a:off x="5396600" y="4165911"/>
              <a:ext cx="2867286" cy="5924"/>
            </a:xfrm>
            <a:prstGeom prst="line">
              <a:avLst/>
            </a:prstGeom>
            <a:ln w="88900" cmpd="sng">
              <a:solidFill>
                <a:srgbClr val="3D8E33"/>
              </a:solidFill>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039" y="1263583"/>
            <a:ext cx="1158515" cy="803212"/>
          </a:xfrm>
          <a:prstGeom prst="rect">
            <a:avLst/>
          </a:prstGeom>
        </p:spPr>
      </p:pic>
      <p:sp>
        <p:nvSpPr>
          <p:cNvPr id="23" name="Rectangle 22"/>
          <p:cNvSpPr/>
          <p:nvPr/>
        </p:nvSpPr>
        <p:spPr>
          <a:xfrm>
            <a:off x="2880330" y="3046118"/>
            <a:ext cx="4823177" cy="1819055"/>
          </a:xfrm>
          <a:prstGeom prst="rect">
            <a:avLst/>
          </a:prstGeom>
          <a:noFill/>
          <a:ln>
            <a:solidFill>
              <a:srgbClr val="3D8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8E33"/>
              </a:solidFill>
            </a:endParaRPr>
          </a:p>
        </p:txBody>
      </p:sp>
      <p:sp>
        <p:nvSpPr>
          <p:cNvPr id="21" name="Rectangle 20"/>
          <p:cNvSpPr/>
          <p:nvPr/>
        </p:nvSpPr>
        <p:spPr>
          <a:xfrm>
            <a:off x="2880330" y="1116251"/>
            <a:ext cx="4823177" cy="1802313"/>
          </a:xfrm>
          <a:prstGeom prst="rect">
            <a:avLst/>
          </a:prstGeom>
          <a:noFill/>
          <a:ln>
            <a:solidFill>
              <a:srgbClr val="3D8E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8E33"/>
              </a:solidFill>
            </a:endParaRPr>
          </a:p>
        </p:txBody>
      </p:sp>
    </p:spTree>
    <p:extLst>
      <p:ext uri="{BB962C8B-B14F-4D97-AF65-F5344CB8AC3E}">
        <p14:creationId xmlns:p14="http://schemas.microsoft.com/office/powerpoint/2010/main" val="180261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599233" y="3237278"/>
            <a:ext cx="8544764" cy="11206"/>
          </a:xfrm>
          <a:prstGeom prst="line">
            <a:avLst/>
          </a:prstGeom>
          <a:ln w="1905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2"/>
          </p:cNvCxnSpPr>
          <p:nvPr/>
        </p:nvCxnSpPr>
        <p:spPr>
          <a:xfrm flipV="1">
            <a:off x="599234" y="1270174"/>
            <a:ext cx="8544766" cy="566"/>
          </a:xfrm>
          <a:prstGeom prst="line">
            <a:avLst/>
          </a:prstGeom>
          <a:ln w="19050">
            <a:solidFill>
              <a:srgbClr val="666666"/>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5400000">
            <a:off x="1390464" y="338456"/>
            <a:ext cx="282105" cy="1864566"/>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9999"/>
              </a:solidFill>
            </a:endParaRPr>
          </a:p>
        </p:txBody>
      </p:sp>
      <p:sp>
        <p:nvSpPr>
          <p:cNvPr id="43" name="TextBox 42"/>
          <p:cNvSpPr txBox="1"/>
          <p:nvPr/>
        </p:nvSpPr>
        <p:spPr>
          <a:xfrm>
            <a:off x="503653" y="345926"/>
            <a:ext cx="3251211" cy="400110"/>
          </a:xfrm>
          <a:prstGeom prst="rect">
            <a:avLst/>
          </a:prstGeom>
          <a:noFill/>
        </p:spPr>
        <p:txBody>
          <a:bodyPr wrap="none" rtlCol="0">
            <a:spAutoFit/>
          </a:bodyPr>
          <a:lstStyle/>
          <a:p>
            <a:r>
              <a:rPr lang="en-US" sz="2000" b="1" dirty="0">
                <a:solidFill>
                  <a:srgbClr val="3D8E33"/>
                </a:solidFill>
                <a:latin typeface="Arial" charset="0"/>
                <a:cs typeface="Arial" charset="0"/>
              </a:rPr>
              <a:t>ENERGOUS PROGRESS </a:t>
            </a:r>
          </a:p>
        </p:txBody>
      </p:sp>
      <p:cxnSp>
        <p:nvCxnSpPr>
          <p:cNvPr id="45" name="Straight Connector 44"/>
          <p:cNvCxnSpPr/>
          <p:nvPr/>
        </p:nvCxnSpPr>
        <p:spPr>
          <a:xfrm>
            <a:off x="599237" y="357182"/>
            <a:ext cx="8020479" cy="0"/>
          </a:xfrm>
          <a:prstGeom prst="line">
            <a:avLst/>
          </a:prstGeom>
          <a:ln w="28575" cmpd="sng">
            <a:solidFill>
              <a:srgbClr val="3D8E33"/>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02260" y="701626"/>
            <a:ext cx="3444098" cy="276999"/>
          </a:xfrm>
          <a:prstGeom prst="rect">
            <a:avLst/>
          </a:prstGeom>
        </p:spPr>
        <p:txBody>
          <a:bodyPr wrap="square">
            <a:spAutoFit/>
          </a:bodyPr>
          <a:lstStyle/>
          <a:p>
            <a:r>
              <a:rPr lang="en-US" sz="1200" b="1" dirty="0">
                <a:solidFill>
                  <a:schemeClr val="tx1">
                    <a:lumMod val="65000"/>
                    <a:lumOff val="35000"/>
                  </a:schemeClr>
                </a:solidFill>
                <a:latin typeface="Arial" charset="0"/>
                <a:cs typeface="Arial" charset="0"/>
              </a:rPr>
              <a:t>Highlights from 2016 &amp; 2015</a:t>
            </a:r>
            <a:endParaRPr lang="en-US" sz="1200" b="1" baseline="30000" dirty="0">
              <a:solidFill>
                <a:schemeClr val="tx1">
                  <a:lumMod val="65000"/>
                  <a:lumOff val="35000"/>
                </a:schemeClr>
              </a:solidFill>
            </a:endParaRPr>
          </a:p>
        </p:txBody>
      </p:sp>
      <p:sp>
        <p:nvSpPr>
          <p:cNvPr id="16" name="Freeform 15"/>
          <p:cNvSpPr/>
          <p:nvPr/>
        </p:nvSpPr>
        <p:spPr>
          <a:xfrm>
            <a:off x="6211731" y="2233900"/>
            <a:ext cx="2105259" cy="1175032"/>
          </a:xfrm>
          <a:custGeom>
            <a:avLst/>
            <a:gdLst>
              <a:gd name="connsiteX0" fmla="*/ 0 w 530610"/>
              <a:gd name="connsiteY0" fmla="*/ 0 h 1625600"/>
              <a:gd name="connsiteX1" fmla="*/ 530610 w 530610"/>
              <a:gd name="connsiteY1" fmla="*/ 0 h 1625600"/>
              <a:gd name="connsiteX2" fmla="*/ 530610 w 530610"/>
              <a:gd name="connsiteY2" fmla="*/ 1625600 h 1625600"/>
              <a:gd name="connsiteX3" fmla="*/ 0 w 530610"/>
              <a:gd name="connsiteY3" fmla="*/ 1625600 h 1625600"/>
              <a:gd name="connsiteX4" fmla="*/ 0 w 53061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610" h="1625600">
                <a:moveTo>
                  <a:pt x="0" y="0"/>
                </a:moveTo>
                <a:lnTo>
                  <a:pt x="530610" y="0"/>
                </a:lnTo>
                <a:lnTo>
                  <a:pt x="530610"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533400">
              <a:lnSpc>
                <a:spcPct val="90000"/>
              </a:lnSpc>
              <a:spcBef>
                <a:spcPct val="0"/>
              </a:spcBef>
              <a:spcAft>
                <a:spcPct val="35000"/>
              </a:spcAft>
            </a:pPr>
            <a:r>
              <a:rPr lang="en-US" sz="900" dirty="0">
                <a:solidFill>
                  <a:schemeClr val="tx1">
                    <a:lumMod val="65000"/>
                    <a:lumOff val="35000"/>
                  </a:schemeClr>
                </a:solidFill>
                <a:latin typeface="Arial" charset="0"/>
              </a:rPr>
              <a:t>“Wireless charging has been a CES tech demo for years. But Energous may be the first company to make the idea practical…the technology is small enough, smart enough, and powerful enough to make a big impact in the near future.”– </a:t>
            </a:r>
            <a:r>
              <a:rPr lang="en-US" sz="900" i="1" dirty="0">
                <a:solidFill>
                  <a:schemeClr val="tx1">
                    <a:lumMod val="65000"/>
                    <a:lumOff val="35000"/>
                  </a:schemeClr>
                </a:solidFill>
                <a:latin typeface="Arial" charset="0"/>
                <a:ea typeface="Arial" charset="0"/>
                <a:cs typeface="Arial" charset="0"/>
              </a:rPr>
              <a:t>Mark Wilson</a:t>
            </a:r>
            <a:endParaRPr lang="en-US" sz="900" i="1" u="none" kern="1200" dirty="0">
              <a:solidFill>
                <a:schemeClr val="tx1">
                  <a:lumMod val="65000"/>
                  <a:lumOff val="35000"/>
                </a:schemeClr>
              </a:solidFill>
              <a:latin typeface="Arial" charset="0"/>
              <a:ea typeface="Arial" charset="0"/>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065" y="1378468"/>
            <a:ext cx="1596247" cy="630365"/>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12475" t="25172" r="7664" b="41494"/>
          <a:stretch/>
        </p:blipFill>
        <p:spPr>
          <a:xfrm>
            <a:off x="7802033" y="3942222"/>
            <a:ext cx="994364" cy="345865"/>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b="15207"/>
          <a:stretch/>
        </p:blipFill>
        <p:spPr>
          <a:xfrm>
            <a:off x="6159065" y="3760750"/>
            <a:ext cx="567626" cy="88124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9247" y="3755801"/>
            <a:ext cx="670229" cy="878746"/>
          </a:xfrm>
          <a:prstGeom prst="rect">
            <a:avLst/>
          </a:prstGeom>
        </p:spPr>
      </p:pic>
      <p:sp>
        <p:nvSpPr>
          <p:cNvPr id="31" name="TextBox 30"/>
          <p:cNvSpPr txBox="1"/>
          <p:nvPr/>
        </p:nvSpPr>
        <p:spPr>
          <a:xfrm>
            <a:off x="662479" y="1160878"/>
            <a:ext cx="1526059" cy="215444"/>
          </a:xfrm>
          <a:prstGeom prst="rect">
            <a:avLst/>
          </a:prstGeom>
          <a:noFill/>
        </p:spPr>
        <p:txBody>
          <a:bodyPr wrap="none" lIns="0" tIns="0" rIns="0" bIns="0" rtlCol="0">
            <a:spAutoFit/>
          </a:bodyPr>
          <a:lstStyle/>
          <a:p>
            <a:r>
              <a:rPr lang="en-US" sz="1400" b="1" dirty="0">
                <a:solidFill>
                  <a:schemeClr val="bg1"/>
                </a:solidFill>
                <a:latin typeface="Arial" charset="0"/>
                <a:cs typeface="Arial" charset="0"/>
              </a:rPr>
              <a:t>ENERGOUS 2016 </a:t>
            </a:r>
          </a:p>
        </p:txBody>
      </p:sp>
      <p:sp>
        <p:nvSpPr>
          <p:cNvPr id="48" name="Rectangle 47"/>
          <p:cNvSpPr/>
          <p:nvPr/>
        </p:nvSpPr>
        <p:spPr>
          <a:xfrm rot="5400000">
            <a:off x="1390461" y="2307134"/>
            <a:ext cx="282105" cy="1864566"/>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9999"/>
              </a:solidFill>
            </a:endParaRPr>
          </a:p>
        </p:txBody>
      </p:sp>
      <p:sp>
        <p:nvSpPr>
          <p:cNvPr id="49" name="TextBox 48"/>
          <p:cNvSpPr txBox="1"/>
          <p:nvPr/>
        </p:nvSpPr>
        <p:spPr>
          <a:xfrm>
            <a:off x="662479" y="3137332"/>
            <a:ext cx="1526059" cy="215444"/>
          </a:xfrm>
          <a:prstGeom prst="rect">
            <a:avLst/>
          </a:prstGeom>
          <a:noFill/>
        </p:spPr>
        <p:txBody>
          <a:bodyPr wrap="none" lIns="0" tIns="0" rIns="0" bIns="0" rtlCol="0">
            <a:spAutoFit/>
          </a:bodyPr>
          <a:lstStyle/>
          <a:p>
            <a:r>
              <a:rPr lang="en-US" sz="1400" b="1" dirty="0">
                <a:solidFill>
                  <a:schemeClr val="bg1"/>
                </a:solidFill>
                <a:latin typeface="Arial" charset="0"/>
                <a:cs typeface="Arial" charset="0"/>
              </a:rPr>
              <a:t>ENERGOUS 2015 </a:t>
            </a:r>
          </a:p>
        </p:txBody>
      </p:sp>
      <p:sp>
        <p:nvSpPr>
          <p:cNvPr id="3" name="Rectangle 2"/>
          <p:cNvSpPr/>
          <p:nvPr/>
        </p:nvSpPr>
        <p:spPr>
          <a:xfrm>
            <a:off x="594527" y="3514272"/>
            <a:ext cx="5053919" cy="1415772"/>
          </a:xfrm>
          <a:prstGeom prst="rect">
            <a:avLst/>
          </a:prstGeom>
        </p:spPr>
        <p:txBody>
          <a:bodyPr wrap="square">
            <a:spAutoFit/>
          </a:bodyPr>
          <a:lstStyle/>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6-time award winner at CES 2015, including Best of CES 2015 from </a:t>
            </a:r>
            <a:r>
              <a:rPr lang="en-US" sz="1050" dirty="0" err="1">
                <a:solidFill>
                  <a:schemeClr val="tx1">
                    <a:lumMod val="65000"/>
                    <a:lumOff val="35000"/>
                  </a:schemeClr>
                </a:solidFill>
                <a:latin typeface="Arial" charset="0"/>
                <a:ea typeface="Roboto Condensed" panose="02000000000000000000" pitchFamily="2" charset="0"/>
                <a:cs typeface="Arial" charset="0"/>
              </a:rPr>
              <a:t>Engadget</a:t>
            </a:r>
            <a:r>
              <a:rPr lang="en-US" sz="1050" dirty="0">
                <a:solidFill>
                  <a:schemeClr val="tx1">
                    <a:lumMod val="65000"/>
                    <a:lumOff val="35000"/>
                  </a:schemeClr>
                </a:solidFill>
                <a:latin typeface="Arial" charset="0"/>
                <a:ea typeface="Roboto Condensed" panose="02000000000000000000" pitchFamily="2" charset="0"/>
                <a:cs typeface="Arial" charset="0"/>
              </a:rPr>
              <a:t>.</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Marty Cooper, “Father of The Cell Phone” joins Energous Corporation Board of Directors</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Signed a Tier-1 consumer electronics licensee</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Secured over $2M in revenue, ahead of projections </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Received the first 6 patents from the USPTO in October 2015</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Announced availability of world’s first RF power receive chip </a:t>
            </a:r>
          </a:p>
        </p:txBody>
      </p:sp>
      <p:sp>
        <p:nvSpPr>
          <p:cNvPr id="29" name="Rectangle 28"/>
          <p:cNvSpPr/>
          <p:nvPr/>
        </p:nvSpPr>
        <p:spPr>
          <a:xfrm>
            <a:off x="599230" y="1690104"/>
            <a:ext cx="4572000" cy="1054135"/>
          </a:xfrm>
          <a:prstGeom prst="rect">
            <a:avLst/>
          </a:prstGeom>
        </p:spPr>
        <p:txBody>
          <a:bodyPr>
            <a:spAutoFit/>
          </a:bodyPr>
          <a:lstStyle/>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FCC approval granted for Mini WattUp® transmitter solution.</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Partnership announced with </a:t>
            </a:r>
            <a:r>
              <a:rPr lang="en-US" sz="1050" dirty="0" err="1">
                <a:solidFill>
                  <a:schemeClr val="tx1">
                    <a:lumMod val="65000"/>
                    <a:lumOff val="35000"/>
                  </a:schemeClr>
                </a:solidFill>
                <a:latin typeface="Arial" charset="0"/>
                <a:ea typeface="Roboto Condensed" panose="02000000000000000000" pitchFamily="2" charset="0"/>
                <a:cs typeface="Arial" charset="0"/>
              </a:rPr>
              <a:t>Pegatron</a:t>
            </a:r>
            <a:r>
              <a:rPr lang="en-US" sz="1050" dirty="0">
                <a:solidFill>
                  <a:schemeClr val="tx1">
                    <a:lumMod val="65000"/>
                    <a:lumOff val="35000"/>
                  </a:schemeClr>
                </a:solidFill>
                <a:latin typeface="Arial" charset="0"/>
                <a:ea typeface="Roboto Condensed" panose="02000000000000000000" pitchFamily="2" charset="0"/>
                <a:cs typeface="Arial" charset="0"/>
              </a:rPr>
              <a:t>.</a:t>
            </a:r>
          </a:p>
          <a:p>
            <a:pPr marL="109538" lvl="1" indent="-109538">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Nearing mass production for our first FCC-approved product.</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Expansion of agreement with our Tier-1 key strategic partner.</a:t>
            </a:r>
          </a:p>
          <a:p>
            <a:pPr marL="109538" marR="0" lvl="1" indent="-109538">
              <a:spcBef>
                <a:spcPts val="0"/>
              </a:spcBef>
              <a:spcAft>
                <a:spcPts val="300"/>
              </a:spcAft>
              <a:buClr>
                <a:srgbClr val="3D8E33"/>
              </a:buClr>
              <a:buSzPct val="75000"/>
              <a:buFont typeface="Arial"/>
              <a:buChar char="•"/>
            </a:pPr>
            <a:r>
              <a:rPr lang="en-US" sz="1050" dirty="0">
                <a:solidFill>
                  <a:schemeClr val="tx1">
                    <a:lumMod val="65000"/>
                    <a:lumOff val="35000"/>
                  </a:schemeClr>
                </a:solidFill>
                <a:latin typeface="Arial" charset="0"/>
                <a:ea typeface="Roboto Condensed" panose="02000000000000000000" pitchFamily="2" charset="0"/>
                <a:cs typeface="Arial" charset="0"/>
              </a:rPr>
              <a:t>Total allowed and issued patents now number 16</a:t>
            </a:r>
          </a:p>
        </p:txBody>
      </p:sp>
      <p:sp>
        <p:nvSpPr>
          <p:cNvPr id="5" name="Rectangle 4"/>
          <p:cNvSpPr/>
          <p:nvPr/>
        </p:nvSpPr>
        <p:spPr>
          <a:xfrm>
            <a:off x="6116959" y="1901249"/>
            <a:ext cx="2590611" cy="276999"/>
          </a:xfrm>
          <a:prstGeom prst="rect">
            <a:avLst/>
          </a:prstGeom>
        </p:spPr>
        <p:txBody>
          <a:bodyPr wrap="square">
            <a:spAutoFit/>
          </a:bodyPr>
          <a:lstStyle/>
          <a:p>
            <a:pPr fontAlgn="base"/>
            <a:r>
              <a:rPr lang="en-US" sz="1200" b="1" cap="all" dirty="0">
                <a:solidFill>
                  <a:srgbClr val="3D8E33"/>
                </a:solidFill>
                <a:latin typeface="Oswald" charset="0"/>
              </a:rPr>
              <a:t>7 BEST IDEAS FROM CES 2016</a:t>
            </a:r>
            <a:endParaRPr lang="en-US" sz="1200" b="1" i="0" cap="all" dirty="0">
              <a:solidFill>
                <a:srgbClr val="3D8E33"/>
              </a:solidFill>
              <a:effectLst/>
              <a:latin typeface="Oswald" charset="0"/>
            </a:endParaRPr>
          </a:p>
        </p:txBody>
      </p:sp>
    </p:spTree>
    <p:extLst>
      <p:ext uri="{BB962C8B-B14F-4D97-AF65-F5344CB8AC3E}">
        <p14:creationId xmlns:p14="http://schemas.microsoft.com/office/powerpoint/2010/main" val="19912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41839</TotalTime>
  <Words>247</Words>
  <Application>Microsoft Office PowerPoint</Application>
  <PresentationFormat>On-screen Show (16:9)</PresentationFormat>
  <Paragraphs>37</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HelveticaNeueLT Std</vt:lpstr>
      <vt:lpstr>Oswald</vt:lpstr>
      <vt:lpstr>Roboto Condensed</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Holmes</dc:creator>
  <cp:lastModifiedBy>Kenway, Alexandra</cp:lastModifiedBy>
  <cp:revision>1194</cp:revision>
  <cp:lastPrinted>2016-02-19T20:04:58Z</cp:lastPrinted>
  <dcterms:created xsi:type="dcterms:W3CDTF">2013-11-11T23:56:36Z</dcterms:created>
  <dcterms:modified xsi:type="dcterms:W3CDTF">2016-09-06T16:30:39Z</dcterms:modified>
</cp:coreProperties>
</file>